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Registru1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o-RO"/>
  <c:chart>
    <c:title>
      <c:tx>
        <c:rich>
          <a:bodyPr/>
          <a:lstStyle/>
          <a:p>
            <a:pPr>
              <a:defRPr/>
            </a:pPr>
            <a:r>
              <a:rPr lang="ro-RO" sz="6600">
                <a:latin typeface="Aharoni" pitchFamily="2" charset="-79"/>
                <a:cs typeface="Aharoni" pitchFamily="2" charset="-79"/>
              </a:rPr>
              <a:t>Hianyzasok</a:t>
            </a:r>
            <a:endParaRPr lang="vi-VN" sz="6600">
              <a:cs typeface="Aharoni" pitchFamily="2" charset="-79"/>
            </a:endParaRPr>
          </a:p>
        </c:rich>
      </c:tx>
      <c:layout/>
    </c:title>
    <c:plotArea>
      <c:layout/>
      <c:barChart>
        <c:barDir val="col"/>
        <c:grouping val="clustered"/>
        <c:ser>
          <c:idx val="0"/>
          <c:order val="0"/>
          <c:tx>
            <c:strRef>
              <c:f>utolso!$A$3</c:f>
              <c:strCache>
                <c:ptCount val="1"/>
                <c:pt idx="0">
                  <c:v>ossz</c:v>
                </c:pt>
              </c:strCache>
            </c:strRef>
          </c:tx>
          <c:dLbls>
            <c:txPr>
              <a:bodyPr/>
              <a:lstStyle/>
              <a:p>
                <a:pPr>
                  <a:defRPr sz="3600" b="1">
                    <a:solidFill>
                      <a:schemeClr val="accent1"/>
                    </a:solidFill>
                  </a:defRPr>
                </a:pPr>
                <a:endParaRPr lang="ro-RO"/>
              </a:p>
            </c:txPr>
            <c:showVal val="1"/>
          </c:dLbls>
          <c:cat>
            <c:strRef>
              <c:f>utolso!$B$2:$E$2</c:f>
              <c:strCache>
                <c:ptCount val="4"/>
                <c:pt idx="0">
                  <c:v>9a</c:v>
                </c:pt>
                <c:pt idx="1">
                  <c:v>9b</c:v>
                </c:pt>
                <c:pt idx="2">
                  <c:v>10a</c:v>
                </c:pt>
                <c:pt idx="3">
                  <c:v>10b</c:v>
                </c:pt>
              </c:strCache>
            </c:strRef>
          </c:cat>
          <c:val>
            <c:numRef>
              <c:f>utolso!$B$3:$E$3</c:f>
              <c:numCache>
                <c:formatCode>General</c:formatCode>
                <c:ptCount val="4"/>
                <c:pt idx="0">
                  <c:v>23</c:v>
                </c:pt>
                <c:pt idx="1">
                  <c:v>45</c:v>
                </c:pt>
                <c:pt idx="2">
                  <c:v>46</c:v>
                </c:pt>
                <c:pt idx="3">
                  <c:v>40</c:v>
                </c:pt>
              </c:numCache>
            </c:numRef>
          </c:val>
        </c:ser>
        <c:ser>
          <c:idx val="1"/>
          <c:order val="1"/>
          <c:tx>
            <c:strRef>
              <c:f>utolso!$A$4</c:f>
              <c:strCache>
                <c:ptCount val="1"/>
                <c:pt idx="0">
                  <c:v>igazolt</c:v>
                </c:pt>
              </c:strCache>
            </c:strRef>
          </c:tx>
          <c:dLbls>
            <c:txPr>
              <a:bodyPr/>
              <a:lstStyle/>
              <a:p>
                <a:pPr>
                  <a:defRPr sz="3200" b="1">
                    <a:solidFill>
                      <a:srgbClr val="C00000"/>
                    </a:solidFill>
                  </a:defRPr>
                </a:pPr>
                <a:endParaRPr lang="ro-RO"/>
              </a:p>
            </c:txPr>
            <c:showVal val="1"/>
          </c:dLbls>
          <c:cat>
            <c:strRef>
              <c:f>utolso!$B$2:$E$2</c:f>
              <c:strCache>
                <c:ptCount val="4"/>
                <c:pt idx="0">
                  <c:v>9a</c:v>
                </c:pt>
                <c:pt idx="1">
                  <c:v>9b</c:v>
                </c:pt>
                <c:pt idx="2">
                  <c:v>10a</c:v>
                </c:pt>
                <c:pt idx="3">
                  <c:v>10b</c:v>
                </c:pt>
              </c:strCache>
            </c:strRef>
          </c:cat>
          <c:val>
            <c:numRef>
              <c:f>utolso!$B$4:$E$4</c:f>
              <c:numCache>
                <c:formatCode>General</c:formatCode>
                <c:ptCount val="4"/>
                <c:pt idx="0">
                  <c:v>22</c:v>
                </c:pt>
                <c:pt idx="1">
                  <c:v>12</c:v>
                </c:pt>
                <c:pt idx="2">
                  <c:v>34</c:v>
                </c:pt>
                <c:pt idx="3">
                  <c:v>40</c:v>
                </c:pt>
              </c:numCache>
            </c:numRef>
          </c:val>
        </c:ser>
        <c:ser>
          <c:idx val="2"/>
          <c:order val="2"/>
          <c:tx>
            <c:strRef>
              <c:f>utolso!$A$5</c:f>
              <c:strCache>
                <c:ptCount val="1"/>
                <c:pt idx="0">
                  <c:v>igazolatlan</c:v>
                </c:pt>
              </c:strCache>
            </c:strRef>
          </c:tx>
          <c:dLbls>
            <c:txPr>
              <a:bodyPr/>
              <a:lstStyle/>
              <a:p>
                <a:pPr>
                  <a:defRPr sz="3200" b="1">
                    <a:solidFill>
                      <a:schemeClr val="accent3">
                        <a:lumMod val="75000"/>
                      </a:schemeClr>
                    </a:solidFill>
                  </a:defRPr>
                </a:pPr>
                <a:endParaRPr lang="ro-RO"/>
              </a:p>
            </c:txPr>
            <c:showVal val="1"/>
          </c:dLbls>
          <c:cat>
            <c:strRef>
              <c:f>utolso!$B$2:$E$2</c:f>
              <c:strCache>
                <c:ptCount val="4"/>
                <c:pt idx="0">
                  <c:v>9a</c:v>
                </c:pt>
                <c:pt idx="1">
                  <c:v>9b</c:v>
                </c:pt>
                <c:pt idx="2">
                  <c:v>10a</c:v>
                </c:pt>
                <c:pt idx="3">
                  <c:v>10b</c:v>
                </c:pt>
              </c:strCache>
            </c:strRef>
          </c:cat>
          <c:val>
            <c:numRef>
              <c:f>utolso!$B$5:$E$5</c:f>
              <c:numCache>
                <c:formatCode>General</c:formatCode>
                <c:ptCount val="4"/>
                <c:pt idx="0">
                  <c:v>1</c:v>
                </c:pt>
                <c:pt idx="1">
                  <c:v>33</c:v>
                </c:pt>
                <c:pt idx="2">
                  <c:v>12</c:v>
                </c:pt>
                <c:pt idx="3">
                  <c:v>0</c:v>
                </c:pt>
              </c:numCache>
            </c:numRef>
          </c:val>
        </c:ser>
        <c:axId val="40890368"/>
        <c:axId val="40891904"/>
      </c:barChart>
      <c:catAx>
        <c:axId val="40890368"/>
        <c:scaling>
          <c:orientation val="minMax"/>
        </c:scaling>
        <c:axPos val="b"/>
        <c:tickLblPos val="nextTo"/>
        <c:crossAx val="40891904"/>
        <c:crosses val="autoZero"/>
        <c:auto val="1"/>
        <c:lblAlgn val="ctr"/>
        <c:lblOffset val="100"/>
      </c:catAx>
      <c:valAx>
        <c:axId val="40891904"/>
        <c:scaling>
          <c:orientation val="minMax"/>
        </c:scaling>
        <c:axPos val="l"/>
        <c:majorGridlines/>
        <c:numFmt formatCode="General" sourceLinked="1"/>
        <c:tickLblPos val="nextTo"/>
        <c:crossAx val="40890368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o-RO" smtClean="0"/>
              <a:t>Faceți clic pentru editarea stilului de subtitlu al coordonatorului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ext vertical și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lu vertical ș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u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ntet secți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ă tipuri de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ț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6" name="Substituent conținut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7" name="Substituent dată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8" name="Substituent subsol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ubstituent număr diapozitiv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dată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4" name="Substituent subsol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ubstituent număr diapozitiv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Necomple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dată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3" name="Substituent subsol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ubstituent număr diapozitiv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ținut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ine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i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titl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51221F-E430-458A-98A0-9E4AA102CAEC}" type="datetimeFigureOut">
              <a:rPr lang="ro-RO" smtClean="0"/>
              <a:t>07.04.2016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55BBE7-3F8C-4430-80BA-B7C6C663EEAC}" type="slidenum">
              <a:rPr lang="ro-RO" smtClean="0"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ă 3"/>
          <p:cNvGraphicFramePr/>
          <p:nvPr/>
        </p:nvGraphicFramePr>
        <p:xfrm>
          <a:off x="-85725" y="595312"/>
          <a:ext cx="9315450" cy="56673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mă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Expunere pe ecran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1</vt:i4>
      </vt:variant>
    </vt:vector>
  </HeadingPairs>
  <TitlesOfParts>
    <vt:vector size="2" baseType="lpstr">
      <vt:lpstr>Temă Office</vt:lpstr>
      <vt:lpstr>Diapozitivul 1</vt:lpstr>
    </vt:vector>
  </TitlesOfParts>
  <Company>Unitate Scolara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Diapozitivul 1</dc:title>
  <dc:creator>user</dc:creator>
  <cp:lastModifiedBy>user</cp:lastModifiedBy>
  <cp:revision>1</cp:revision>
  <dcterms:created xsi:type="dcterms:W3CDTF">2016-04-07T07:36:10Z</dcterms:created>
  <dcterms:modified xsi:type="dcterms:W3CDTF">2016-04-07T07:36:47Z</dcterms:modified>
</cp:coreProperties>
</file>

<file path=docProps/thumbnail.jpeg>
</file>